
<file path=[Content_Types].xml><?xml version="1.0" encoding="utf-8"?>
<Types xmlns="http://schemas.openxmlformats.org/package/2006/content-types">
  <Default Extension="png" ContentType="image/png"/>
  <Default Extension="pdf" ContentType="application/pd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6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7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8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9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  <p:sldMasterId id="2147483666" r:id="rId2"/>
    <p:sldMasterId id="2147483701" r:id="rId3"/>
    <p:sldMasterId id="2147483662" r:id="rId4"/>
    <p:sldMasterId id="2147483695" r:id="rId5"/>
    <p:sldMasterId id="2147483697" r:id="rId6"/>
    <p:sldMasterId id="2147483699" r:id="rId7"/>
    <p:sldMasterId id="2147483703" r:id="rId8"/>
    <p:sldMasterId id="2147483705" r:id="rId9"/>
    <p:sldMasterId id="2147483673" r:id="rId10"/>
  </p:sldMasterIdLst>
  <p:notesMasterIdLst>
    <p:notesMasterId r:id="rId40"/>
  </p:notesMasterIdLst>
  <p:handoutMasterIdLst>
    <p:handoutMasterId r:id="rId41"/>
  </p:handoutMasterIdLst>
  <p:sldIdLst>
    <p:sldId id="296" r:id="rId11"/>
    <p:sldId id="266" r:id="rId12"/>
    <p:sldId id="297" r:id="rId13"/>
    <p:sldId id="298" r:id="rId14"/>
    <p:sldId id="275" r:id="rId15"/>
    <p:sldId id="257" r:id="rId16"/>
    <p:sldId id="258" r:id="rId17"/>
    <p:sldId id="282" r:id="rId18"/>
    <p:sldId id="269" r:id="rId19"/>
    <p:sldId id="259" r:id="rId20"/>
    <p:sldId id="260" r:id="rId21"/>
    <p:sldId id="270" r:id="rId22"/>
    <p:sldId id="299" r:id="rId23"/>
    <p:sldId id="261" r:id="rId24"/>
    <p:sldId id="274" r:id="rId25"/>
    <p:sldId id="300" r:id="rId26"/>
    <p:sldId id="265" r:id="rId27"/>
    <p:sldId id="279" r:id="rId28"/>
    <p:sldId id="287" r:id="rId29"/>
    <p:sldId id="283" r:id="rId30"/>
    <p:sldId id="284" r:id="rId31"/>
    <p:sldId id="285" r:id="rId32"/>
    <p:sldId id="286" r:id="rId33"/>
    <p:sldId id="301" r:id="rId34"/>
    <p:sldId id="302" r:id="rId35"/>
    <p:sldId id="268" r:id="rId36"/>
    <p:sldId id="303" r:id="rId37"/>
    <p:sldId id="276" r:id="rId38"/>
    <p:sldId id="278" r:id="rId3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urter, Jamie" initials="CJ" lastIdx="1" clrIdx="0">
    <p:extLst>
      <p:ext uri="{19B8F6BF-5375-455C-9EA6-DF929625EA0E}">
        <p15:presenceInfo xmlns:p15="http://schemas.microsoft.com/office/powerpoint/2012/main" userId="S-1-5-21-2509641344-1052565914-3260824488-175004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1F35"/>
    <a:srgbClr val="000000"/>
    <a:srgbClr val="2F5796"/>
    <a:srgbClr val="2F574D"/>
    <a:srgbClr val="2F5700"/>
    <a:srgbClr val="07164D"/>
    <a:srgbClr val="081852"/>
    <a:srgbClr val="42385F"/>
    <a:srgbClr val="D23732"/>
    <a:srgbClr val="BC34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22" autoAdjust="0"/>
    <p:restoredTop sz="86330"/>
  </p:normalViewPr>
  <p:slideViewPr>
    <p:cSldViewPr snapToGrid="0" snapToObjects="1">
      <p:cViewPr varScale="1">
        <p:scale>
          <a:sx n="126" d="100"/>
          <a:sy n="126" d="100"/>
        </p:scale>
        <p:origin x="208" y="29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9296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88" d="100"/>
          <a:sy n="88" d="100"/>
        </p:scale>
        <p:origin x="3872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slide" Target="slides/slide29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commentAuthors" Target="commentAuthor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9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notesMaster" Target="notesMasters/notesMaster1.xml"/><Relationship Id="rId45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presProps" Target="presProp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openxmlformats.org/officeDocument/2006/relationships/tableStyles" Target="tableStyles.xml"/><Relationship Id="rId20" Type="http://schemas.openxmlformats.org/officeDocument/2006/relationships/slide" Target="slides/slide10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F8666-4BAF-2747-8DDA-B5E0EF46CB9B}" type="datetimeFigureOut">
              <a:rPr lang="en-US" smtClean="0"/>
              <a:pPr/>
              <a:t>11/18/19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4950B-CDFD-304F-914B-D6BF1F1CCA6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pd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d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jpeg>
</file>

<file path=ppt/media/image5.jpeg>
</file>

<file path=ppt/media/image6.pdf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4187-1356-0B4A-B607-C29727ED112E}" type="datetimeFigureOut">
              <a:rPr lang="en-US" smtClean="0"/>
              <a:pPr/>
              <a:t>11/18/19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FD7A8-CB24-6942-A9BD-39BD474A03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6FD7A8-CB24-6942-A9BD-39BD474A0379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084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Slide Full Width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C3F3AA0-F6DB-FE47-A702-E7EEB380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26DEA87-87EB-9A4B-8FCB-3F27A4CC898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71E7FDD-C2E5-5249-A9F8-313DB3D7776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085895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FA864BC-59D8-EC43-8DEF-60200B3C9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ACB8B87-1508-2448-956A-192B228423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1653EFA-C7D3-2D4E-BFAD-94C1BC20C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C332736-02FF-FD4D-91FF-5FCE1B10F0E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E728C29-9B5E-E54D-8740-E7B23506D0B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245110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4D6FE81-54E9-7347-A205-504FC2FF1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BA6E938-B138-154B-99CF-9696C70125A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5897858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BD0B18A-A590-1F47-8131-BFB6BE601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3E126F1-EAD1-B54A-A22F-06FD478709C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80EC91E-0DCB-A643-A761-B02FE8B85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sz="40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BEE24F5-1C10-EA43-A5E9-4FA75E3B567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E558E-F970-FE4B-A336-F787DC785EE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3003972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EC55EE0-4991-C84B-8D68-5E2FDEE28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B2A2718-05E5-C445-AF69-76DA539853A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2549405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CC98878-4F62-FF40-9D56-3D26743B3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8E36859-01C0-104C-ABA0-D4207CC85A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737753-7CD0-A548-B0A1-32CF434A7B1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591199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72EE2B5-1F0F-9E4B-B5CA-9E717F5F1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9B241E2-8FB6-F943-B798-E262601148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33958722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F8F791B3-0D7B-A641-958B-5DAE14682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EB98696-0B62-D14A-A6D3-4F3BC1771EB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D413DD53-F98E-A44F-AF88-314E929E9FC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76614"/>
            <a:ext cx="8098637" cy="4071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7126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1280160"/>
            <a:ext cx="6270625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1" y="63944"/>
            <a:ext cx="6270624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25672641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80160"/>
            <a:ext cx="6407331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6407331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4723256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ted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760" y="1280160"/>
            <a:ext cx="6331906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758" y="63944"/>
            <a:ext cx="6331907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9905641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ing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719852"/>
            <a:ext cx="5029200" cy="4128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6559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511956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Two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D33F66B-3F9D-7941-AC9A-DEDF7DAAD5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Session Title – Week #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2AFA089-5A0B-674C-8447-97AEDA72D67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295685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2 -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2083121224"/>
      </p:ext>
    </p:extLst>
  </p:cSld>
  <p:clrMapOvr>
    <a:masterClrMapping/>
  </p:clrMapOvr>
  <p:transition spd="slow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745500668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F9FDD37-938C-0F4A-AC29-8710AC33A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5DF23F8-D96D-E146-A49B-C1485DC94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B8813FD-E2AC-A04C-A0F8-3A047D881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1781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8BD266F-9629-E341-AA53-4D03EFF01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C8F15A5-8EE8-2542-B0FA-E59EE690A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2267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df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10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df"/><Relationship Id="rId5" Type="http://schemas.openxmlformats.org/officeDocument/2006/relationships/image" Target="../media/image3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df"/><Relationship Id="rId5" Type="http://schemas.openxmlformats.org/officeDocument/2006/relationships/image" Target="../media/image4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5.jpe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7.jpe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10.jpe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11.jpe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.png"/><Relationship Id="rId5" Type="http://schemas.openxmlformats.org/officeDocument/2006/relationships/image" Target="../media/image13.pdf"/><Relationship Id="rId4" Type="http://schemas.openxmlformats.org/officeDocument/2006/relationships/image" Target="../media/image1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ilding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36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1945"/>
            <a:ext cx="9144000" cy="5118416"/>
          </a:xfrm>
          <a:prstGeom prst="rect">
            <a:avLst/>
          </a:prstGeom>
          <a:solidFill>
            <a:schemeClr val="accent3">
              <a:alpha val="6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715" r:id="rId2"/>
    <p:sldLayoutId id="2147483716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Illinois-Logo-Full-Color-RGB.png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733365" y="217163"/>
            <a:ext cx="189764" cy="2745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18" r:id="rId2"/>
    <p:sldLayoutId id="2147483726" r:id="rId3"/>
    <p:sldLayoutId id="2147483725" r:id="rId4"/>
    <p:sldLayoutId id="2147483719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457200" indent="0" algn="l" defTabSz="457200" rtl="0" eaLnBrk="1" latinLnBrk="0" hangingPunct="1">
        <a:spcBef>
          <a:spcPct val="20000"/>
        </a:spcBef>
        <a:buFont typeface="Arial"/>
        <a:buNone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914400" indent="0" algn="l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3716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18288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2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BIF interior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936" y="0"/>
            <a:ext cx="9144000" cy="5143500"/>
          </a:xfrm>
          <a:prstGeom prst="rect">
            <a:avLst/>
          </a:prstGeom>
          <a:ln>
            <a:noFill/>
          </a:ln>
        </p:spPr>
      </p:pic>
      <p:sp>
        <p:nvSpPr>
          <p:cNvPr id="15" name="Rectangle 14"/>
          <p:cNvSpPr/>
          <p:nvPr userDrawn="1"/>
        </p:nvSpPr>
        <p:spPr>
          <a:xfrm>
            <a:off x="2936" y="0"/>
            <a:ext cx="9142199" cy="5118416"/>
          </a:xfrm>
          <a:prstGeom prst="rect">
            <a:avLst/>
          </a:prstGeom>
          <a:solidFill>
            <a:schemeClr val="accent3">
              <a:alpha val="78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707" r:id="rId2"/>
    <p:sldLayoutId id="2147483709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172tmc-72dpi.jpg"/>
          <p:cNvPicPr>
            <a:picLocks noChangeAspect="1"/>
          </p:cNvPicPr>
          <p:nvPr userDrawn="1"/>
        </p:nvPicPr>
        <p:blipFill>
          <a:blip r:embed="rId5"/>
          <a:srcRect t="13798"/>
          <a:stretch>
            <a:fillRect/>
          </a:stretch>
        </p:blipFill>
        <p:spPr>
          <a:xfrm>
            <a:off x="0" y="0"/>
            <a:ext cx="9144000" cy="5141059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-6350"/>
            <a:ext cx="9154541" cy="5148261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pic>
        <p:nvPicPr>
          <p:cNvPr id="12" name="Picture 11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  <p:cxnSp>
        <p:nvCxnSpPr>
          <p:cNvPr id="23" name="Straight Connector 22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23" r:id="rId2"/>
    <p:sldLayoutId id="2147483724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IFlobby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-6350"/>
            <a:ext cx="9144000" cy="51482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722" r:id="rId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inkstockPhotos-694054978 (72).jpg"/>
          <p:cNvPicPr>
            <a:picLocks noChangeAspect="1"/>
          </p:cNvPicPr>
          <p:nvPr userDrawn="1"/>
        </p:nvPicPr>
        <p:blipFill>
          <a:blip r:embed="rId4"/>
          <a:srcRect t="5825" b="10485"/>
          <a:stretch>
            <a:fillRect/>
          </a:stretch>
        </p:blipFill>
        <p:spPr>
          <a:xfrm>
            <a:off x="-1" y="2728"/>
            <a:ext cx="9144001" cy="5140772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1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iStock-527370201-72dpi.jpg"/>
          <p:cNvPicPr>
            <a:picLocks noChangeAspect="1"/>
          </p:cNvPicPr>
          <p:nvPr userDrawn="1"/>
        </p:nvPicPr>
        <p:blipFill>
          <a:blip r:embed="rId4"/>
          <a:srcRect b="16222"/>
          <a:stretch>
            <a:fillRect/>
          </a:stretch>
        </p:blipFill>
        <p:spPr>
          <a:xfrm>
            <a:off x="0" y="-6791"/>
            <a:ext cx="9144000" cy="513779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7515" y="-17257"/>
            <a:ext cx="9144000" cy="5148261"/>
          </a:xfrm>
          <a:prstGeom prst="rect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21218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698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304 tmc.jpg"/>
          <p:cNvPicPr>
            <a:picLocks noChangeAspect="1"/>
          </p:cNvPicPr>
          <p:nvPr userDrawn="1"/>
        </p:nvPicPr>
        <p:blipFill>
          <a:blip r:embed="rId4"/>
          <a:srcRect l="517" t="3221" b="9662"/>
          <a:stretch>
            <a:fillRect/>
          </a:stretch>
        </p:blipFill>
        <p:spPr>
          <a:xfrm>
            <a:off x="-10541" y="-15562"/>
            <a:ext cx="9154541" cy="51454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5746" y="-15561"/>
            <a:ext cx="9154541" cy="5145462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17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118tmc-72dpi.jpg"/>
          <p:cNvPicPr>
            <a:picLocks noChangeAspect="1"/>
          </p:cNvPicPr>
          <p:nvPr userDrawn="1"/>
        </p:nvPicPr>
        <p:blipFill>
          <a:blip r:embed="rId4"/>
          <a:srcRect l="652" t="8471" b="1059"/>
          <a:stretch>
            <a:fillRect/>
          </a:stretch>
        </p:blipFill>
        <p:spPr>
          <a:xfrm>
            <a:off x="0" y="-22239"/>
            <a:ext cx="9161011" cy="5143903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-17483"/>
            <a:ext cx="9154541" cy="5152140"/>
          </a:xfrm>
          <a:prstGeom prst="rect">
            <a:avLst/>
          </a:prstGeom>
          <a:solidFill>
            <a:schemeClr val="accent2">
              <a:alpha val="6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13704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04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if interior.jpg"/>
          <p:cNvPicPr>
            <a:picLocks noChangeAspect="1"/>
          </p:cNvPicPr>
          <p:nvPr userDrawn="1"/>
        </p:nvPicPr>
        <p:blipFill>
          <a:blip r:embed="rId4"/>
          <a:srcRect r="7400" b="6667"/>
          <a:stretch>
            <a:fillRect/>
          </a:stretch>
        </p:blipFill>
        <p:spPr>
          <a:xfrm>
            <a:off x="0" y="0"/>
            <a:ext cx="9172992" cy="513116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23739" y="0"/>
            <a:ext cx="9191479" cy="5143500"/>
          </a:xfrm>
          <a:prstGeom prst="rect">
            <a:avLst/>
          </a:prstGeom>
          <a:solidFill>
            <a:srgbClr val="FFFFFF">
              <a:alpha val="8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23739" y="5131168"/>
            <a:ext cx="9191479" cy="12332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55412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06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yxuuhnyx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Model Evaluation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15530593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CA3AB96-36F9-DA43-8688-0C99C361C3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095646"/>
            <a:ext cx="8099425" cy="343322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R-Squared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716E981-55DE-8245-9BB4-6252E46D5F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13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7D16CF5-CE1E-9E4E-8545-84D94D0D8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Regression Metric Calculation</a:t>
            </a:r>
            <a:br>
              <a:rPr lang="en-US" dirty="0"/>
            </a:b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C45E830-DB72-8247-9CAE-B6615EC843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FABDDC-B3E3-0043-BA76-5615A1B46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335" y="1335559"/>
            <a:ext cx="6877878" cy="245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434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6D211D28-549D-0C48-9282-D5048D8E1E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1812" y="958056"/>
            <a:ext cx="7950200" cy="37084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47F8D85-EFE3-904C-B55A-EBDC3275D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Residual vs. Observed Plot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D62ED0-9267-EF4E-9585-5501DE9388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245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Classification Evaluation Metrics 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33551963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1139E7C-6769-7F4E-B827-4D9565BDDB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Accuracy Score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Classification Report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Confusion Matrix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Evaluation Metrics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DE18D0-DA15-E642-8D39-CC7F46E58A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398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3005937-583C-8142-8794-1F01465EF7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125566"/>
            <a:ext cx="8099425" cy="137338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80DB195-0533-E640-8C9B-6E87843E3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 Score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5A01D67-36EA-3249-AD1F-B18AE17604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739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196EFFD-EEDE-3245-B955-9F18338CA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Cancer screening test dataset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99% negative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1% positive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Zero model accuracy: 99%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80DB195-0533-E640-8C9B-6E87843E3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Imbalanced Dataset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360896-3917-8D47-94AB-AC699C8CD0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4892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D1EAD20-DF3D-1641-84F6-93D98C62C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Report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990315-98F6-7548-B5A8-424107DD1B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851426-9857-8145-BF24-FE77BBF1468B}"/>
              </a:ext>
            </a:extLst>
          </p:cNvPr>
          <p:cNvSpPr txBox="1"/>
          <p:nvPr/>
        </p:nvSpPr>
        <p:spPr>
          <a:xfrm>
            <a:off x="457200" y="3473200"/>
            <a:ext cx="74959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Precision: </a:t>
            </a:r>
            <a:r>
              <a:rPr lang="en-US" dirty="0"/>
              <a:t>The proportion of the prediction that is correct</a:t>
            </a:r>
          </a:p>
          <a:p>
            <a:r>
              <a:rPr lang="en-US" b="1" dirty="0"/>
              <a:t>Recall: </a:t>
            </a:r>
            <a:r>
              <a:rPr lang="en-US" dirty="0"/>
              <a:t>Proportion of actual class that is predicted correctly</a:t>
            </a:r>
          </a:p>
          <a:p>
            <a:endParaRPr lang="en-US" sz="20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1E8EC7-BD79-424C-88E1-09F999013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086" y="1125593"/>
            <a:ext cx="5640180" cy="2244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1392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500FE50-CA69-894B-96D9-32A8C11D10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2695" y="776451"/>
            <a:ext cx="4667646" cy="407193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538061F-BADC-524C-AD9B-8F8704AC3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Confusion Matrix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4B47EB0-57D8-3043-AE55-3CD8586EAA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9859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3F572A8-FA43-4C42-84FF-BA86342A6B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91557" y="776288"/>
            <a:ext cx="5665809" cy="407193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538061F-BADC-524C-AD9B-8F8704AC3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Confusion Matrix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751015B-B534-9F46-90F6-75E60358D5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844DE6-5995-474F-AC4E-FB79D0190C48}"/>
              </a:ext>
            </a:extLst>
          </p:cNvPr>
          <p:cNvSpPr txBox="1"/>
          <p:nvPr/>
        </p:nvSpPr>
        <p:spPr>
          <a:xfrm>
            <a:off x="3601294" y="1735746"/>
            <a:ext cx="495533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True Negative (TN)</a:t>
            </a:r>
          </a:p>
          <a:p>
            <a:r>
              <a:rPr lang="en-US" sz="1400" dirty="0"/>
              <a:t>     Total number of predicted negatives that are actually negative</a:t>
            </a:r>
          </a:p>
          <a:p>
            <a:r>
              <a:rPr lang="en-US" sz="1600" b="1" dirty="0"/>
              <a:t>False Negative (FN)</a:t>
            </a:r>
            <a:r>
              <a:rPr lang="en-US" sz="1600" dirty="0"/>
              <a:t> a.k.a. </a:t>
            </a:r>
            <a:r>
              <a:rPr lang="en-US" sz="1600" b="1" dirty="0"/>
              <a:t>Type 2 Error</a:t>
            </a:r>
          </a:p>
          <a:p>
            <a:r>
              <a:rPr lang="en-US" b="1" dirty="0"/>
              <a:t>    </a:t>
            </a:r>
            <a:r>
              <a:rPr lang="en-US" sz="1400" dirty="0"/>
              <a:t>Total number of predicted negatives that are actually positive</a:t>
            </a:r>
          </a:p>
          <a:p>
            <a:r>
              <a:rPr lang="en-US" sz="1600" b="1" dirty="0"/>
              <a:t>True Positive (TP)</a:t>
            </a:r>
          </a:p>
          <a:p>
            <a:r>
              <a:rPr lang="en-US" b="1" dirty="0"/>
              <a:t>    </a:t>
            </a:r>
            <a:r>
              <a:rPr lang="en-US" sz="1400" dirty="0"/>
              <a:t>Total number of predicted positives that are actually positive</a:t>
            </a:r>
          </a:p>
          <a:p>
            <a:r>
              <a:rPr lang="en-US" sz="1600" b="1" dirty="0"/>
              <a:t>False Positive (FP)</a:t>
            </a:r>
            <a:r>
              <a:rPr lang="en-US" sz="1600" dirty="0"/>
              <a:t> a.k.a. </a:t>
            </a:r>
            <a:r>
              <a:rPr lang="en-US" sz="1600" b="1" dirty="0"/>
              <a:t>Type 1 Error</a:t>
            </a:r>
          </a:p>
          <a:p>
            <a:r>
              <a:rPr lang="en-US" b="1" dirty="0"/>
              <a:t>    </a:t>
            </a:r>
            <a:r>
              <a:rPr lang="en-US" sz="1400" dirty="0"/>
              <a:t>Total number of predicted positives that are actually negative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627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7E4A26AC-F2AB-3846-A36D-92D4D4B1D5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6294" y="776288"/>
            <a:ext cx="6041236" cy="407193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B76CA8E-1F01-F647-B44E-DA9DBA654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Splitting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3CB98ED-653D-EA4E-AFAA-4562B7A960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4170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8679DCD-E988-BE40-BF51-FD9CCF3D58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284424"/>
            <a:ext cx="4927600" cy="26162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5207F6F-15A5-E842-B507-692DE00CA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Calculation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52755D5-08FE-1348-A990-04BB780C6C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9BCFDB-AC67-5D4B-A83E-589FA49298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0095" y="945171"/>
            <a:ext cx="4112302" cy="295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2255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15B04C-BABB-1349-B149-244F774476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When to avoid Type 1 error (false positive)</a:t>
            </a:r>
          </a:p>
          <a:p>
            <a:r>
              <a:rPr lang="en-US" dirty="0"/>
              <a:t>Criminal trial</a:t>
            </a:r>
          </a:p>
          <a:p>
            <a:r>
              <a:rPr lang="en-US" b="1" dirty="0"/>
              <a:t>When to avoid Type 2 error (false negative)</a:t>
            </a:r>
          </a:p>
          <a:p>
            <a:r>
              <a:rPr lang="en-US" dirty="0"/>
              <a:t>Cancer screening test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DAFFF52-2F61-7146-AB44-78EDE2B3E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1 and Type 2 Errors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C2B4CE1-C93D-3945-A185-12CB28EF46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989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F4E25D5-E34C-A748-9A88-36720ACFE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0842" y="625978"/>
            <a:ext cx="7238999" cy="407193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EEA4BF4-9A38-1A47-85B5-46CDB7AE5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Classification Case Study: Direct Mail Marketing</a:t>
            </a:r>
            <a:br>
              <a:rPr lang="en-US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88CD0C7-6DA6-4744-8FE9-53D9168C99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0444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B1E609C-0915-C24D-9431-DEEE463EF3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class_weight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/>
              <a:t>None </a:t>
            </a:r>
            <a:r>
              <a:rPr lang="en-US" sz="2400" dirty="0"/>
              <a:t>(default): </a:t>
            </a:r>
          </a:p>
          <a:p>
            <a:r>
              <a:rPr lang="en-US" sz="2400" dirty="0"/>
              <a:t>	    </a:t>
            </a:r>
            <a:r>
              <a:rPr lang="en-US" sz="2000" dirty="0"/>
              <a:t>Gives all classes same weight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/>
              <a:t>Balanced</a:t>
            </a:r>
          </a:p>
          <a:p>
            <a:r>
              <a:rPr lang="en-US" sz="2400" b="1" dirty="0"/>
              <a:t>	    </a:t>
            </a:r>
            <a:r>
              <a:rPr lang="en-US" sz="2000" dirty="0"/>
              <a:t>Gives weights inversely proportional to class frequencies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/>
              <a:t>Custom weight</a:t>
            </a:r>
          </a:p>
          <a:p>
            <a:r>
              <a:rPr lang="en-US" sz="2400" b="1" dirty="0"/>
              <a:t>	    </a:t>
            </a:r>
            <a:r>
              <a:rPr lang="en-US" sz="2000" dirty="0"/>
              <a:t>class_weight = {0:0.8, 1:0.2}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FE997E-DDF2-EB47-95EE-B10BFA19E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Adjust class_weight Hyperparamter</a:t>
            </a:r>
            <a:br>
              <a:rPr lang="en-US" dirty="0"/>
            </a:b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878354E-54A4-FF42-AAEE-F22323100C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4816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F4E25D5-E34C-A748-9A88-36720ACFE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7413" y="776288"/>
            <a:ext cx="7238999" cy="407193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EEA4BF4-9A38-1A47-85B5-46CDB7AE5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Classification Case Study: Direct Mail Marketing</a:t>
            </a:r>
            <a:br>
              <a:rPr lang="en-US" dirty="0"/>
            </a:b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6F7466E-0587-9A42-A3C3-30613EF69C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003928-A7CB-BC42-979D-0B8F3B49836D}"/>
              </a:ext>
            </a:extLst>
          </p:cNvPr>
          <p:cNvSpPr txBox="1"/>
          <p:nvPr/>
        </p:nvSpPr>
        <p:spPr>
          <a:xfrm>
            <a:off x="857120" y="3623303"/>
            <a:ext cx="52138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Case 1: class_weight = {0:0.25, 1:0.75}</a:t>
            </a:r>
          </a:p>
          <a:p>
            <a:r>
              <a:rPr lang="en-US" dirty="0"/>
              <a:t>Case 2: class_weight = {0:0.8, 1:0.2}</a:t>
            </a:r>
          </a:p>
        </p:txBody>
      </p:sp>
    </p:spTree>
    <p:extLst>
      <p:ext uri="{BB962C8B-B14F-4D97-AF65-F5344CB8AC3E}">
        <p14:creationId xmlns:p14="http://schemas.microsoft.com/office/powerpoint/2010/main" val="1832097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Classification Evaluation Metrics 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22843702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FD843D-771F-A943-97BE-6D8E2C6C2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ROC</a:t>
            </a:r>
          </a:p>
          <a:p>
            <a:r>
              <a:rPr lang="en-US" dirty="0"/>
              <a:t>Receiver operating characteristic</a:t>
            </a:r>
          </a:p>
          <a:p>
            <a:r>
              <a:rPr lang="en-US" b="1" dirty="0"/>
              <a:t>AUC</a:t>
            </a:r>
          </a:p>
          <a:p>
            <a:r>
              <a:rPr lang="en-US" dirty="0"/>
              <a:t>Area under curve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Classification Evaluation II</a:t>
            </a:r>
            <a:br>
              <a:rPr lang="en-US" dirty="0"/>
            </a:b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22223CA-442D-004C-85D6-3809C6762B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999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ABEAA07-8B3B-E845-95AD-8F87B91F6F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7413" y="776288"/>
            <a:ext cx="7238999" cy="407193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&amp; AUC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7BF0591-111D-4E44-9DBB-8EE57F8FFA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8592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39310E3-3FE2-F149-9031-1972C9987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b="1" dirty="0"/>
              <a:t>Classifiers that have </a:t>
            </a:r>
            <a:r>
              <a:rPr lang="en-US" sz="3200" dirty="0"/>
              <a:t>decision_function()</a:t>
            </a:r>
            <a:r>
              <a:rPr lang="en-US" sz="3200" b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Logistic Regression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Support Vector Machine</a:t>
            </a:r>
          </a:p>
          <a:p>
            <a:r>
              <a:rPr lang="en-US" sz="3200" b="1" dirty="0"/>
              <a:t>Classifiers that have </a:t>
            </a:r>
            <a:r>
              <a:rPr lang="en-US" sz="3200" dirty="0"/>
              <a:t>predict_proba()</a:t>
            </a:r>
            <a:r>
              <a:rPr lang="en-US" sz="3200" b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K-nearest Neighbors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Decision Tree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Random Forest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ECE6F4-E0DF-DD4A-8BFC-E0B6877CE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 ROC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43C448A-5A21-7548-93C3-CAE86EB70B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7696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61ACEB8F-CDE1-E54B-AA9B-38A29FCA45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4139" y="776288"/>
            <a:ext cx="4245546" cy="407193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5ECE6F4-E0DF-DD4A-8BFC-E0B6877CE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Models with ROC&amp;AUC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D26217C-67E0-C04E-A918-49E360DCD2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608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46A9CA-19EF-854F-B569-F4F44BE635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5519" y="776288"/>
            <a:ext cx="4062786" cy="4071937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CRISP-DM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BFD279C-C0C3-3E49-AB01-AF079C91CD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© 2012 Kenneth Jensen / CC BY-SA 3.0 / </a:t>
            </a:r>
            <a:r>
              <a:rPr lang="en-US" dirty="0">
                <a:hlinkClick r:id="rId3"/>
              </a:rPr>
              <a:t>http://tinyurl.com/yxuuhnyx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895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Regression evaluation metrics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Classification evaluation metrics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Case study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A281591-3DBA-4046-8063-8399ED6D27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919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Regression Evaluation Metrics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3603207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1" dirty="0"/>
              <a:t>Evaluation Metrics for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Mean Absolute Error (MAE)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Mean Squared Error (MSE)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Root Mean Squared Error (RMSE)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R-Squared ( 𝑅2 )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Regression Evaluation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494723A-FCDC-4E4A-90BF-79327A749A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B649516-8BCB-354D-ADD3-FA7F42D7B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8348" y="1431627"/>
            <a:ext cx="3945439" cy="2761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771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01D9F658-DBEB-264A-A7E5-9D68764C2C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0412" y="2012156"/>
            <a:ext cx="2413000" cy="16002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Mean Absolute Error (MAE)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58DB51A-E164-5540-94FA-AC64076836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0A1D2E-7E1E-EB49-9CE4-AF707D3FA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6927" y="1377706"/>
            <a:ext cx="4099181" cy="2869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084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4BEFBD3-FDD1-694D-A72D-30F743E9B0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9462" y="1986756"/>
            <a:ext cx="2374900" cy="16510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Mean Squared Error (MSE)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C25A393-1891-8843-ACA2-D41C5A5DBD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EFA809-2570-6A41-8642-1A89A9E04C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491" y="1345901"/>
            <a:ext cx="4190053" cy="2933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753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F709BE3C-6305-E940-AF89-C6DC097204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5718" y="1993269"/>
            <a:ext cx="2641600" cy="16383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Root Mean Squared Error (RMSE)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B55C50-76EE-984B-BE9C-693D222C9A0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646729"/>
      </p:ext>
    </p:extLst>
  </p:cSld>
  <p:clrMapOvr>
    <a:masterClrMapping/>
  </p:clrMapOvr>
</p:sld>
</file>

<file path=ppt/theme/theme1.xml><?xml version="1.0" encoding="utf-8"?>
<a:theme xmlns:a="http://schemas.openxmlformats.org/drawingml/2006/main" name="BIF Ex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26029E7F-8FBE-4A6E-87DE-89DBB63857CB}"/>
    </a:ext>
  </a:extLst>
</a:theme>
</file>

<file path=ppt/theme/theme10.xml><?xml version="1.0" encoding="utf-8"?>
<a:theme xmlns:a="http://schemas.openxmlformats.org/drawingml/2006/main" name="Office Them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DB3BC4B2-A86F-4A0C-848B-88A1C0550996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IF In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82A2E09-5814-4F7F-8CD5-BB17B64AF808}"/>
    </a:ext>
  </a:extLst>
</a:theme>
</file>

<file path=ppt/theme/theme3.xml><?xml version="1.0" encoding="utf-8"?>
<a:theme xmlns:a="http://schemas.openxmlformats.org/drawingml/2006/main" name="Older Student Sidewalk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743145AE-E926-4A43-BA01-97A5AB94DA86}"/>
    </a:ext>
  </a:extLst>
</a:theme>
</file>

<file path=ppt/theme/theme4.xml><?xml version="1.0" encoding="utf-8"?>
<a:theme xmlns:a="http://schemas.openxmlformats.org/drawingml/2006/main" name="Subtitle Slide Undergrads in Atrium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956E6EF-CB1F-4ECC-8FC4-6378B3BAF020}"/>
    </a:ext>
  </a:extLst>
</a:theme>
</file>

<file path=ppt/theme/theme5.xml><?xml version="1.0" encoding="utf-8"?>
<a:theme xmlns:a="http://schemas.openxmlformats.org/drawingml/2006/main" name="Student and Date Collag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C18C8C76-69DC-47CF-8741-B6636E12AF0C}"/>
    </a:ext>
  </a:extLst>
</a:theme>
</file>

<file path=ppt/theme/theme6.xml><?xml version="1.0" encoding="utf-8"?>
<a:theme xmlns:a="http://schemas.openxmlformats.org/drawingml/2006/main" name="3 Students Collaborating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58DB38E6-B4DE-4F79-8184-F4A2681E5D11}"/>
    </a:ext>
  </a:extLst>
</a:theme>
</file>

<file path=ppt/theme/theme7.xml><?xml version="1.0" encoding="utf-8"?>
<a:theme xmlns:a="http://schemas.openxmlformats.org/drawingml/2006/main" name="Formally Dress Older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3511AF49-D972-4728-BB09-86AF7E9867EC}"/>
    </a:ext>
  </a:extLst>
</a:theme>
</file>

<file path=ppt/theme/theme8.xml><?xml version="1.0" encoding="utf-8"?>
<a:theme xmlns:a="http://schemas.openxmlformats.org/drawingml/2006/main" name="Female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CFEEBB9-38B4-477D-91E5-6C7EB178AAFF}"/>
    </a:ext>
  </a:extLst>
</a:theme>
</file>

<file path=ppt/theme/theme9.xml><?xml version="1.0" encoding="utf-8"?>
<a:theme xmlns:a="http://schemas.openxmlformats.org/drawingml/2006/main" name="Informal Smiling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E68B7B43-E315-4675-B75C-B94038DBB98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BIF Exterior</Template>
  <TotalTime>6682</TotalTime>
  <Words>292</Words>
  <Application>Microsoft Macintosh PowerPoint</Application>
  <PresentationFormat>On-screen Show (16:9)</PresentationFormat>
  <Paragraphs>84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29</vt:i4>
      </vt:variant>
    </vt:vector>
  </HeadingPairs>
  <TitlesOfParts>
    <vt:vector size="41" baseType="lpstr">
      <vt:lpstr>Arial</vt:lpstr>
      <vt:lpstr>Calibri</vt:lpstr>
      <vt:lpstr>BIF Exterior</vt:lpstr>
      <vt:lpstr>BIF Interior</vt:lpstr>
      <vt:lpstr>Older Student Sidewalk</vt:lpstr>
      <vt:lpstr>Subtitle Slide Undergrads in Atrium</vt:lpstr>
      <vt:lpstr>Student and Date Collage</vt:lpstr>
      <vt:lpstr>3 Students Collaborating</vt:lpstr>
      <vt:lpstr>Formally Dress Older Student</vt:lpstr>
      <vt:lpstr>Female Student</vt:lpstr>
      <vt:lpstr>Informal Smiling Student</vt:lpstr>
      <vt:lpstr>Office Theme</vt:lpstr>
      <vt:lpstr>Model Evaluation</vt:lpstr>
      <vt:lpstr>Dataset Splitting</vt:lpstr>
      <vt:lpstr>CRISP-DM</vt:lpstr>
      <vt:lpstr>Model Evaluation</vt:lpstr>
      <vt:lpstr>Regression Evaluation Metrics</vt:lpstr>
      <vt:lpstr>Regression Evaluation</vt:lpstr>
      <vt:lpstr>Mean Absolute Error (MAE)  </vt:lpstr>
      <vt:lpstr>Mean Squared Error (MSE)  </vt:lpstr>
      <vt:lpstr>Root Mean Squared Error (RMSE)   </vt:lpstr>
      <vt:lpstr>R-Squared</vt:lpstr>
      <vt:lpstr>Regression Metric Calculation </vt:lpstr>
      <vt:lpstr>Residual vs. Observed Plot</vt:lpstr>
      <vt:lpstr>Classification Evaluation Metrics I</vt:lpstr>
      <vt:lpstr>Classification Evaluation Metrics</vt:lpstr>
      <vt:lpstr>Accuracy Score</vt:lpstr>
      <vt:lpstr>Imbalanced Dataset</vt:lpstr>
      <vt:lpstr>Classification Report</vt:lpstr>
      <vt:lpstr>Confusion Matrix</vt:lpstr>
      <vt:lpstr>Confusion Matrix</vt:lpstr>
      <vt:lpstr>Metrics Calculation</vt:lpstr>
      <vt:lpstr>Type 1 and Type 2 Errors</vt:lpstr>
      <vt:lpstr>Classification Case Study: Direct Mail Marketing </vt:lpstr>
      <vt:lpstr>Adjust class_weight Hyperparamter </vt:lpstr>
      <vt:lpstr>Classification Case Study: Direct Mail Marketing </vt:lpstr>
      <vt:lpstr>Classification Evaluation Metrics I</vt:lpstr>
      <vt:lpstr>Classification Evaluation II </vt:lpstr>
      <vt:lpstr>ROC &amp; AUC</vt:lpstr>
      <vt:lpstr>Plot ROC</vt:lpstr>
      <vt:lpstr>Compare Models with ROC&amp;AUC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ACCY577   Machine Learning for Accounting</dc:title>
  <dc:creator>Lu, Zhenzhong Linden</dc:creator>
  <cp:lastModifiedBy>Li, Cheng</cp:lastModifiedBy>
  <cp:revision>54</cp:revision>
  <dcterms:created xsi:type="dcterms:W3CDTF">2019-10-12T20:28:15Z</dcterms:created>
  <dcterms:modified xsi:type="dcterms:W3CDTF">2019-11-18T20:16:54Z</dcterms:modified>
</cp:coreProperties>
</file>

<file path=docProps/thumbnail.jpeg>
</file>